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rial" panose="020B0604020202020204" pitchFamily="34" charset="0"/>
      <p:regular r:id="rId26"/>
    </p:embeddedFont>
    <p:embeddedFont>
      <p:font typeface="Arial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rlito" panose="020B0604020202020204" charset="0"/>
      <p:regular r:id="rId32"/>
    </p:embeddedFont>
    <p:embeddedFont>
      <p:font typeface="Montserrat" panose="00000500000000000000" pitchFamily="2" charset="-52"/>
      <p:regular r:id="rId33"/>
    </p:embeddedFont>
    <p:embeddedFont>
      <p:font typeface="Open Sans 1" panose="020B0604020202020204" charset="0"/>
      <p:regular r:id="rId34"/>
    </p:embeddedFont>
    <p:embeddedFont>
      <p:font typeface="Open Sans 1 Bold" panose="020B0604020202020204" charset="0"/>
      <p:regular r:id="rId35"/>
    </p:embeddedFont>
    <p:embeddedFont>
      <p:font typeface="Open Sans 2 Bold" panose="020B0604020202020204" charset="0"/>
      <p:regular r:id="rId36"/>
    </p:embeddedFont>
    <p:embeddedFont>
      <p:font typeface="Open Sans Extra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58" y="7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sv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sv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6519" y="499168"/>
            <a:ext cx="14974962" cy="212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ЮРИДИЧЕСКИЙ ФАКУЛЬТЕТ </a:t>
            </a:r>
          </a:p>
          <a:p>
            <a:pPr algn="ctr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7918" y="7962900"/>
            <a:ext cx="10776261" cy="14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Arial"/>
              </a:rPr>
              <a:t>Преподаватель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 </a:t>
            </a:r>
          </a:p>
          <a:p>
            <a:pPr algn="l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Arial"/>
              </a:rPr>
              <a:t>доктор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PhD, </a:t>
            </a:r>
            <a:r>
              <a:rPr lang="en-US" sz="2700" dirty="0" err="1">
                <a:solidFill>
                  <a:srgbClr val="000000"/>
                </a:solidFill>
                <a:latin typeface="Arial"/>
              </a:rPr>
              <a:t>старший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/>
              </a:rPr>
              <a:t>преподаватель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/>
              </a:rPr>
              <a:t>Ережепкызы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/>
              </a:rPr>
              <a:t>Роза</a:t>
            </a:r>
            <a:endParaRPr lang="en-US" sz="27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66717" y="3592103"/>
            <a:ext cx="9269776" cy="2016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 dirty="0" err="1">
                <a:solidFill>
                  <a:srgbClr val="000000"/>
                </a:solidFill>
                <a:latin typeface="Arial Bold"/>
              </a:rPr>
              <a:t>Дисциплина</a:t>
            </a:r>
            <a:r>
              <a:rPr lang="en-US" sz="3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 Bold"/>
              </a:rPr>
              <a:t>Земельное</a:t>
            </a:r>
            <a:r>
              <a:rPr lang="en-US" sz="3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 Bold"/>
              </a:rPr>
              <a:t>право</a:t>
            </a:r>
            <a:r>
              <a:rPr lang="en-US" sz="3000" dirty="0">
                <a:solidFill>
                  <a:srgbClr val="000000"/>
                </a:solidFill>
                <a:latin typeface="Arial Bold"/>
              </a:rPr>
              <a:t> </a:t>
            </a:r>
          </a:p>
          <a:p>
            <a:pPr algn="ctr">
              <a:lnSpc>
                <a:spcPts val="4860"/>
              </a:lnSpc>
            </a:pPr>
            <a:r>
              <a:rPr lang="en-US" sz="2700" dirty="0" err="1">
                <a:solidFill>
                  <a:srgbClr val="000000"/>
                </a:solidFill>
                <a:latin typeface="Arial"/>
              </a:rPr>
              <a:t>Лекция</a:t>
            </a:r>
            <a:r>
              <a:rPr lang="en-US" sz="2700" dirty="0">
                <a:solidFill>
                  <a:srgbClr val="000000"/>
                </a:solidFill>
                <a:latin typeface="Arial"/>
              </a:rPr>
              <a:t> №4</a:t>
            </a:r>
          </a:p>
          <a:p>
            <a:pPr algn="ctr">
              <a:lnSpc>
                <a:spcPts val="3240"/>
              </a:lnSpc>
            </a:pPr>
            <a:r>
              <a:rPr lang="en-US" sz="2700" spc="-12" dirty="0" err="1">
                <a:solidFill>
                  <a:srgbClr val="000000"/>
                </a:solidFill>
                <a:latin typeface="Carlito"/>
              </a:rPr>
              <a:t>Понятие</a:t>
            </a:r>
            <a:r>
              <a:rPr lang="en-US" sz="2700" spc="-12" dirty="0">
                <a:solidFill>
                  <a:srgbClr val="000000"/>
                </a:solidFill>
                <a:latin typeface="Carlito"/>
              </a:rPr>
              <a:t> </a:t>
            </a:r>
            <a:r>
              <a:rPr lang="en-US" sz="2700" spc="-12" dirty="0" err="1">
                <a:solidFill>
                  <a:srgbClr val="000000"/>
                </a:solidFill>
                <a:latin typeface="Carlito"/>
              </a:rPr>
              <a:t>права</a:t>
            </a:r>
            <a:r>
              <a:rPr lang="en-US" sz="2700" spc="-12" dirty="0">
                <a:solidFill>
                  <a:srgbClr val="000000"/>
                </a:solidFill>
                <a:latin typeface="Carlito"/>
              </a:rPr>
              <a:t> </a:t>
            </a:r>
            <a:r>
              <a:rPr lang="en-US" sz="2700" spc="-12" dirty="0" err="1">
                <a:solidFill>
                  <a:srgbClr val="000000"/>
                </a:solidFill>
                <a:latin typeface="Carlito"/>
              </a:rPr>
              <a:t>землепользования</a:t>
            </a:r>
            <a:r>
              <a:rPr lang="en-US" sz="2700" spc="-12" dirty="0">
                <a:solidFill>
                  <a:srgbClr val="000000"/>
                </a:solidFill>
                <a:latin typeface="Carlito"/>
              </a:rPr>
              <a:t> и </a:t>
            </a:r>
            <a:r>
              <a:rPr lang="en-US" sz="2700" spc="-12" dirty="0" err="1">
                <a:solidFill>
                  <a:srgbClr val="000000"/>
                </a:solidFill>
                <a:latin typeface="Carlito"/>
              </a:rPr>
              <a:t>их</a:t>
            </a:r>
            <a:r>
              <a:rPr lang="en-US" sz="2700" spc="-12" dirty="0">
                <a:solidFill>
                  <a:srgbClr val="000000"/>
                </a:solidFill>
                <a:latin typeface="Carlito"/>
              </a:rPr>
              <a:t> </a:t>
            </a:r>
            <a:r>
              <a:rPr lang="en-US" sz="2700" spc="-12" dirty="0" err="1">
                <a:solidFill>
                  <a:srgbClr val="000000"/>
                </a:solidFill>
                <a:latin typeface="Carlito"/>
              </a:rPr>
              <a:t>виды</a:t>
            </a:r>
            <a:endParaRPr lang="en-US" sz="2700" spc="-12" dirty="0">
              <a:solidFill>
                <a:srgbClr val="000000"/>
              </a:solidFill>
              <a:latin typeface="Carli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62042" y="198057"/>
            <a:ext cx="3121756" cy="2938124"/>
          </a:xfrm>
          <a:custGeom>
            <a:avLst/>
            <a:gdLst/>
            <a:ahLst/>
            <a:cxnLst/>
            <a:rect l="l" t="t" r="r" b="b"/>
            <a:pathLst>
              <a:path w="3121756" h="2938124">
                <a:moveTo>
                  <a:pt x="0" y="0"/>
                </a:moveTo>
                <a:lnTo>
                  <a:pt x="3121757" y="0"/>
                </a:lnTo>
                <a:lnTo>
                  <a:pt x="3121757" y="2938123"/>
                </a:lnTo>
                <a:lnTo>
                  <a:pt x="0" y="29381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5B919-6CEA-43FA-95D0-F34669603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9294"/>
            <a:ext cx="1949827" cy="2181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0687" y="355314"/>
            <a:ext cx="14783319" cy="673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3921">
                <a:solidFill>
                  <a:srgbClr val="000000"/>
                </a:solidFill>
                <a:latin typeface="Open Sans 1 Bold"/>
              </a:rPr>
              <a:t>Право временного безвозмездного землепользования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9817" y="1515311"/>
            <a:ext cx="1716836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Земельные участки на праве временного безвозмездного землепользования могут предоставляться гражданам Республики Казахстан и юридическим лицам Республики Казахстан: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3532" y="3708312"/>
            <a:ext cx="513431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для отгонного животноводства (сезонные пастбища)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41196" y="3708312"/>
            <a:ext cx="615592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для выпаса скота населения и сенокошения;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87484" y="8454822"/>
            <a:ext cx="719972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государственным землепользователям;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5831" y="6255182"/>
            <a:ext cx="621431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для ведения огородничества;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60721" y="8454822"/>
            <a:ext cx="723944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в виде служебных земельных наделов;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97280" y="5655107"/>
            <a:ext cx="519983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на период строительства дорог общего пользования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144000" y="3295851"/>
            <a:ext cx="5975157" cy="4791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9144000" y="3295851"/>
            <a:ext cx="4768708" cy="242593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>
            <a:off x="9144000" y="3295851"/>
            <a:ext cx="3636444" cy="522564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>
            <a:off x="6291349" y="3295851"/>
            <a:ext cx="2852651" cy="522564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 flipH="1">
            <a:off x="3442990" y="3295851"/>
            <a:ext cx="5701010" cy="71877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flipH="1">
            <a:off x="3442990" y="3295851"/>
            <a:ext cx="5701010" cy="32828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8939" y="5172845"/>
            <a:ext cx="4161893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на срок действия договора концессии;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837421"/>
            <a:ext cx="676083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объектов государственной собственности и социально-культурного назначения;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586028" y="1823101"/>
            <a:ext cx="737356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при восстановлении деградированных и нарушенных земель;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8009303"/>
            <a:ext cx="182880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при предоставлении в установленном законодательством Республики Казахстан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порядке зданий (помещений) и сооружений во временное безвозмездное пользование;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82709" y="5772920"/>
            <a:ext cx="78052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для объектов культовых сооружений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6133" y="595185"/>
            <a:ext cx="17219039" cy="78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4"/>
              </a:lnSpc>
            </a:pPr>
            <a:r>
              <a:rPr lang="en-US" sz="4567">
                <a:solidFill>
                  <a:srgbClr val="000000"/>
                </a:solidFill>
                <a:latin typeface="Open Sans 1 Bold"/>
              </a:rPr>
              <a:t>Право временного безвозмездного землепользования</a:t>
            </a:r>
          </a:p>
        </p:txBody>
      </p:sp>
      <p:sp>
        <p:nvSpPr>
          <p:cNvPr id="8" name="AutoShape 8"/>
          <p:cNvSpPr/>
          <p:nvPr/>
        </p:nvSpPr>
        <p:spPr>
          <a:xfrm>
            <a:off x="9075652" y="1376490"/>
            <a:ext cx="6197157" cy="51328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H="1">
            <a:off x="3380416" y="1376490"/>
            <a:ext cx="5695236" cy="5276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 flipH="1">
            <a:off x="4679886" y="1376490"/>
            <a:ext cx="4395766" cy="38630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9075652" y="1376490"/>
            <a:ext cx="5020752" cy="44631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>
            <a:off x="9075652" y="1376490"/>
            <a:ext cx="68348" cy="66994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21370" y="991777"/>
            <a:ext cx="337930" cy="337930"/>
          </a:xfrm>
          <a:custGeom>
            <a:avLst/>
            <a:gdLst/>
            <a:ahLst/>
            <a:cxnLst/>
            <a:rect l="l" t="t" r="r" b="b"/>
            <a:pathLst>
              <a:path w="337930" h="337930">
                <a:moveTo>
                  <a:pt x="0" y="0"/>
                </a:moveTo>
                <a:lnTo>
                  <a:pt x="337930" y="0"/>
                </a:lnTo>
                <a:lnTo>
                  <a:pt x="337930" y="337930"/>
                </a:lnTo>
                <a:lnTo>
                  <a:pt x="0" y="33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64486" y="3152121"/>
            <a:ext cx="4147650" cy="3982758"/>
          </a:xfrm>
          <a:custGeom>
            <a:avLst/>
            <a:gdLst/>
            <a:ahLst/>
            <a:cxnLst/>
            <a:rect l="l" t="t" r="r" b="b"/>
            <a:pathLst>
              <a:path w="4147650" h="3982758">
                <a:moveTo>
                  <a:pt x="0" y="0"/>
                </a:moveTo>
                <a:lnTo>
                  <a:pt x="4147650" y="0"/>
                </a:lnTo>
                <a:lnTo>
                  <a:pt x="4147650" y="3982758"/>
                </a:lnTo>
                <a:lnTo>
                  <a:pt x="0" y="3982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33450"/>
            <a:ext cx="816024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 Bold"/>
              </a:rPr>
              <a:t>Передача права землепользования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8810" y="3749535"/>
            <a:ext cx="10165676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Передача права землепользования означает наделение лица правом землепользования другим землепользователем.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Передача права землепользования производится на основе гражданско-правовых сделок, а также по иным основаниям, предусмотренным законодательством Республики Казахстан.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03486" y="3086100"/>
            <a:ext cx="3510793" cy="4114800"/>
          </a:xfrm>
          <a:custGeom>
            <a:avLst/>
            <a:gdLst/>
            <a:ahLst/>
            <a:cxnLst/>
            <a:rect l="l" t="t" r="r" b="b"/>
            <a:pathLst>
              <a:path w="3510793" h="4114800">
                <a:moveTo>
                  <a:pt x="0" y="0"/>
                </a:moveTo>
                <a:lnTo>
                  <a:pt x="3510793" y="0"/>
                </a:lnTo>
                <a:lnTo>
                  <a:pt x="35107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63877" y="675322"/>
            <a:ext cx="816024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2 Bold"/>
              </a:rPr>
              <a:t>Передача права землепользования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19425"/>
            <a:ext cx="9910257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Отчуждение права землепользования производится на основе гражданско-правовых сделок (купли-продажи, дарения, мены и другого).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</a:rPr>
              <a:t>Передача права землепользования другому лицу на определенный срок производится на основе договора аренды или временного безвозмездного пользования земельным участком.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535" y="194121"/>
            <a:ext cx="16870930" cy="221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4909">
                <a:solidFill>
                  <a:srgbClr val="2B2B2B"/>
                </a:solidFill>
                <a:latin typeface="Montserrat"/>
              </a:rPr>
              <a:t>Не допускается совершение сделок землепользователями в отношении права землепользования на землях: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3623" y="3431256"/>
            <a:ext cx="360558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Лесного фонда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5076825"/>
            <a:ext cx="271543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служебного земельного надела;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47355" y="3431256"/>
            <a:ext cx="333825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Водного фонда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74389" y="7227995"/>
            <a:ext cx="6005076" cy="240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sz="2750">
                <a:solidFill>
                  <a:srgbClr val="2B2B2B"/>
                </a:solidFill>
                <a:latin typeface="Open Sans 1"/>
              </a:rPr>
              <a:t>особо охраняемых природных территорий, оздоровительного, рекреационного и</a:t>
            </a:r>
          </a:p>
          <a:p>
            <a:pPr algn="ctr">
              <a:lnSpc>
                <a:spcPts val="3851"/>
              </a:lnSpc>
            </a:pPr>
            <a:r>
              <a:rPr lang="en-US" sz="2750">
                <a:solidFill>
                  <a:srgbClr val="2B2B2B"/>
                </a:solidFill>
                <a:latin typeface="Open Sans 1"/>
              </a:rPr>
              <a:t> историко-культурного назначения;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4387" y="6073834"/>
            <a:ext cx="446191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предоставленных для нужд обороны и национальной безопасности;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69544" y="7444482"/>
            <a:ext cx="40732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Аренды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3676558" y="2409403"/>
            <a:ext cx="5467442" cy="108852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9144000" y="2409403"/>
            <a:ext cx="1033723" cy="27340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9144000" y="2409403"/>
            <a:ext cx="4913139" cy="108852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H="1">
            <a:off x="4504116" y="2409403"/>
            <a:ext cx="4639884" cy="37311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>
            <a:off x="8155935" y="2409403"/>
            <a:ext cx="988065" cy="510175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>
            <a:off x="9144000" y="2409403"/>
            <a:ext cx="4373466" cy="486621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5522" y="2428013"/>
            <a:ext cx="11090828" cy="578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3"/>
              </a:lnSpc>
            </a:pPr>
            <a:r>
              <a:rPr lang="en-US" sz="2987">
                <a:solidFill>
                  <a:srgbClr val="000000"/>
                </a:solidFill>
                <a:latin typeface="Open Sans Extra Bold"/>
              </a:rPr>
              <a:t>Вторичное землепользование возникает на основе договора о вторичном землепользовании в случаях, когда первичный землепользователь не производит отчуждение своего права землепользования, а передает другому лицу принадлежащий ему участок (или часть его) во временное землепользование с уведомлением уполномоченного органа области, города республиканского значения, столицы, района, города областного значения по месту нахождения земельного участка.</a:t>
            </a:r>
          </a:p>
        </p:txBody>
      </p:sp>
      <p:sp>
        <p:nvSpPr>
          <p:cNvPr id="3" name="Freeform 3"/>
          <p:cNvSpPr/>
          <p:nvPr/>
        </p:nvSpPr>
        <p:spPr>
          <a:xfrm>
            <a:off x="12238469" y="3086100"/>
            <a:ext cx="5704809" cy="5123956"/>
          </a:xfrm>
          <a:custGeom>
            <a:avLst/>
            <a:gdLst/>
            <a:ahLst/>
            <a:cxnLst/>
            <a:rect l="l" t="t" r="r" b="b"/>
            <a:pathLst>
              <a:path w="5704809" h="5123956">
                <a:moveTo>
                  <a:pt x="0" y="0"/>
                </a:moveTo>
                <a:lnTo>
                  <a:pt x="5704809" y="0"/>
                </a:lnTo>
                <a:lnTo>
                  <a:pt x="5704809" y="5123956"/>
                </a:lnTo>
                <a:lnTo>
                  <a:pt x="0" y="5123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97287" y="448310"/>
            <a:ext cx="1169342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Право вторичного землепользования (субаренда)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2827" y="3095452"/>
            <a:ext cx="12376695" cy="428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2"/>
              </a:lnSpc>
            </a:pPr>
            <a:r>
              <a:rPr lang="en-US" sz="3494">
                <a:solidFill>
                  <a:srgbClr val="000000"/>
                </a:solidFill>
                <a:latin typeface="Open Sans 1"/>
              </a:rPr>
              <a:t>2. При передаче земельного участка во вторичное землепользование первичный и вторичный землепользователи несут перед государством обязанности землепользователя в полном объеме. </a:t>
            </a:r>
          </a:p>
          <a:p>
            <a:pPr>
              <a:lnSpc>
                <a:spcPts val="4892"/>
              </a:lnSpc>
            </a:pPr>
            <a:r>
              <a:rPr lang="en-US" sz="3494">
                <a:solidFill>
                  <a:srgbClr val="000000"/>
                </a:solidFill>
                <a:latin typeface="Open Sans 1"/>
              </a:rPr>
              <a:t>3. Договор о вторичном землепользовании заключается в форме договора аренды или договора о временном безвозмездном пользовании.</a:t>
            </a:r>
          </a:p>
        </p:txBody>
      </p:sp>
      <p:sp>
        <p:nvSpPr>
          <p:cNvPr id="3" name="Freeform 3"/>
          <p:cNvSpPr/>
          <p:nvPr/>
        </p:nvSpPr>
        <p:spPr>
          <a:xfrm>
            <a:off x="12574120" y="3266904"/>
            <a:ext cx="5181156" cy="5181156"/>
          </a:xfrm>
          <a:custGeom>
            <a:avLst/>
            <a:gdLst/>
            <a:ahLst/>
            <a:cxnLst/>
            <a:rect l="l" t="t" r="r" b="b"/>
            <a:pathLst>
              <a:path w="5181156" h="5181156">
                <a:moveTo>
                  <a:pt x="0" y="0"/>
                </a:moveTo>
                <a:lnTo>
                  <a:pt x="5181155" y="0"/>
                </a:lnTo>
                <a:lnTo>
                  <a:pt x="5181155" y="5181155"/>
                </a:lnTo>
                <a:lnTo>
                  <a:pt x="0" y="5181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99080" y="933450"/>
            <a:ext cx="15089839" cy="75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2"/>
              </a:lnSpc>
            </a:pPr>
            <a:r>
              <a:rPr lang="en-US" sz="4387">
                <a:solidFill>
                  <a:srgbClr val="000000"/>
                </a:solidFill>
                <a:latin typeface="Open Sans Extra Bold"/>
              </a:rPr>
              <a:t>Право вторичного землепользования (субаренда)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84387" y="2494394"/>
            <a:ext cx="6574913" cy="6172200"/>
          </a:xfrm>
          <a:custGeom>
            <a:avLst/>
            <a:gdLst/>
            <a:ahLst/>
            <a:cxnLst/>
            <a:rect l="l" t="t" r="r" b="b"/>
            <a:pathLst>
              <a:path w="6574913" h="6172200">
                <a:moveTo>
                  <a:pt x="0" y="0"/>
                </a:moveTo>
                <a:lnTo>
                  <a:pt x="6574913" y="0"/>
                </a:lnTo>
                <a:lnTo>
                  <a:pt x="657491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2225" y="2753556"/>
            <a:ext cx="9411265" cy="559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2"/>
              </a:lnSpc>
            </a:pPr>
            <a:r>
              <a:rPr lang="en-US" sz="3558">
                <a:solidFill>
                  <a:srgbClr val="000000"/>
                </a:solidFill>
                <a:latin typeface="Open Sans 1"/>
              </a:rPr>
              <a:t>4. Вторичный землепользователь осуществляет хозяйствование на земельном участке, а также реализует другие права и обязанности землепользователя (статьи64 и 65 настоящего Кодекса) с соблюдением условий, установленных договором о вторичном землепользовании (субаренды).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97287" y="448310"/>
            <a:ext cx="1169342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Право вторичного землепользования (субаренда)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2364" y="1028700"/>
            <a:ext cx="18341714" cy="5769303"/>
          </a:xfrm>
          <a:custGeom>
            <a:avLst/>
            <a:gdLst/>
            <a:ahLst/>
            <a:cxnLst/>
            <a:rect l="l" t="t" r="r" b="b"/>
            <a:pathLst>
              <a:path w="18341714" h="5769303">
                <a:moveTo>
                  <a:pt x="0" y="0"/>
                </a:moveTo>
                <a:lnTo>
                  <a:pt x="18341714" y="0"/>
                </a:lnTo>
                <a:lnTo>
                  <a:pt x="18341714" y="5769303"/>
                </a:lnTo>
                <a:lnTo>
                  <a:pt x="0" y="5769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13770" y="8172450"/>
            <a:ext cx="1626046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2"/>
              </a:lnSpc>
            </a:pPr>
            <a:r>
              <a:rPr lang="en-US" sz="3023">
                <a:solidFill>
                  <a:srgbClr val="000000"/>
                </a:solidFill>
                <a:latin typeface="Open Sans 1"/>
              </a:rPr>
              <a:t>5. Сдача принадлежащих на праве временного землепользования физическим и юридическим лицам земельных участков сельскохозяйственного назначения для ведения сельскохозяйственного производства во вторичное землепользование не допускается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37607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4" y="0"/>
                </a:lnTo>
                <a:lnTo>
                  <a:pt x="1038074" y="1038074"/>
                </a:lnTo>
                <a:lnTo>
                  <a:pt x="0" y="103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66774" y="3475681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5" y="0"/>
                </a:lnTo>
                <a:lnTo>
                  <a:pt x="1038075" y="1038075"/>
                </a:lnTo>
                <a:lnTo>
                  <a:pt x="0" y="1038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04849" y="4513756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4" y="0"/>
                </a:lnTo>
                <a:lnTo>
                  <a:pt x="1038074" y="1038074"/>
                </a:lnTo>
                <a:lnTo>
                  <a:pt x="0" y="1038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42923" y="5551830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5" y="0"/>
                </a:lnTo>
                <a:lnTo>
                  <a:pt x="1038075" y="1038074"/>
                </a:lnTo>
                <a:lnTo>
                  <a:pt x="0" y="1038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57146" y="8659072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5" y="0"/>
                </a:lnTo>
                <a:lnTo>
                  <a:pt x="1038075" y="1038074"/>
                </a:lnTo>
                <a:lnTo>
                  <a:pt x="0" y="103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19072" y="7620997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4" y="0"/>
                </a:lnTo>
                <a:lnTo>
                  <a:pt x="1038074" y="1038075"/>
                </a:lnTo>
                <a:lnTo>
                  <a:pt x="0" y="10380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80998" y="6589904"/>
            <a:ext cx="1038074" cy="1038074"/>
          </a:xfrm>
          <a:custGeom>
            <a:avLst/>
            <a:gdLst/>
            <a:ahLst/>
            <a:cxnLst/>
            <a:rect l="l" t="t" r="r" b="b"/>
            <a:pathLst>
              <a:path w="1038074" h="1038074">
                <a:moveTo>
                  <a:pt x="0" y="0"/>
                </a:moveTo>
                <a:lnTo>
                  <a:pt x="1038074" y="0"/>
                </a:lnTo>
                <a:lnTo>
                  <a:pt x="1038074" y="1038075"/>
                </a:lnTo>
                <a:lnTo>
                  <a:pt x="0" y="10380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94416" y="354211"/>
            <a:ext cx="5210444" cy="952549"/>
          </a:xfrm>
          <a:custGeom>
            <a:avLst/>
            <a:gdLst/>
            <a:ahLst/>
            <a:cxnLst/>
            <a:rect l="l" t="t" r="r" b="b"/>
            <a:pathLst>
              <a:path w="5210444" h="952549">
                <a:moveTo>
                  <a:pt x="0" y="0"/>
                </a:moveTo>
                <a:lnTo>
                  <a:pt x="5210444" y="0"/>
                </a:lnTo>
                <a:lnTo>
                  <a:pt x="5210444" y="952550"/>
                </a:lnTo>
                <a:lnTo>
                  <a:pt x="0" y="9525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4359" y="7409344"/>
            <a:ext cx="4876988" cy="2499456"/>
          </a:xfrm>
          <a:custGeom>
            <a:avLst/>
            <a:gdLst/>
            <a:ahLst/>
            <a:cxnLst/>
            <a:rect l="l" t="t" r="r" b="b"/>
            <a:pathLst>
              <a:path w="4876988" h="2499456">
                <a:moveTo>
                  <a:pt x="0" y="0"/>
                </a:moveTo>
                <a:lnTo>
                  <a:pt x="4876988" y="0"/>
                </a:lnTo>
                <a:lnTo>
                  <a:pt x="4876988" y="2499456"/>
                </a:lnTo>
                <a:lnTo>
                  <a:pt x="0" y="2499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54283" y="398956"/>
            <a:ext cx="4177462" cy="4114800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85812" y="2739474"/>
            <a:ext cx="52820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4: Качественное образование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72212" y="3777549"/>
            <a:ext cx="733261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8: достойная работа и экономический рост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61960" y="4636553"/>
            <a:ext cx="840164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9:  индустриализация, иновация и инфраструктура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00035" y="5690018"/>
            <a:ext cx="764040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11:Устойчивые города и населенные пункты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58498" y="8957280"/>
            <a:ext cx="788044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16: Мир, правосудие и эффективные институты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38109" y="6891772"/>
            <a:ext cx="59214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13: Борьба с изменением климата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67871" y="7922865"/>
            <a:ext cx="558641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2B2B"/>
                </a:solidFill>
                <a:latin typeface="Open Sans 1"/>
              </a:rPr>
              <a:t>Цель 15:Сохранение экосистем суши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6097" y="5565888"/>
            <a:ext cx="7674418" cy="188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/>
          </a:p>
          <a:p>
            <a:pPr algn="l">
              <a:lnSpc>
                <a:spcPts val="5400"/>
              </a:lnSpc>
            </a:pPr>
            <a:r>
              <a:rPr lang="en-US" sz="3000" spc="-13">
                <a:solidFill>
                  <a:srgbClr val="385724"/>
                </a:solidFill>
                <a:latin typeface="Arial Bold"/>
              </a:rPr>
              <a:t>ЛЕКЦИЯ 2.</a:t>
            </a:r>
          </a:p>
          <a:p>
            <a:pPr algn="l">
              <a:lnSpc>
                <a:spcPts val="5400"/>
              </a:lnSpc>
            </a:pPr>
            <a:r>
              <a:rPr lang="en-US" sz="3000" spc="-13">
                <a:solidFill>
                  <a:srgbClr val="000000"/>
                </a:solidFill>
                <a:latin typeface="Carlito"/>
              </a:rPr>
              <a:t>Понятие права землепользования и их виды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6096" y="2188166"/>
            <a:ext cx="9100884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МОДУЛЬ 2.</a:t>
            </a:r>
          </a:p>
          <a:p>
            <a:pPr algn="l">
              <a:lnSpc>
                <a:spcPts val="5400"/>
              </a:lnSpc>
            </a:pPr>
            <a:r>
              <a:rPr lang="en-US" sz="3000">
                <a:solidFill>
                  <a:srgbClr val="000000"/>
                </a:solidFill>
                <a:latin typeface="Arial Bold"/>
              </a:rPr>
              <a:t>Общие положения аграрного права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1388" y="0"/>
            <a:ext cx="2800465" cy="2800465"/>
          </a:xfrm>
          <a:custGeom>
            <a:avLst/>
            <a:gdLst/>
            <a:ahLst/>
            <a:cxnLst/>
            <a:rect l="l" t="t" r="r" b="b"/>
            <a:pathLst>
              <a:path w="2800465" h="2800465">
                <a:moveTo>
                  <a:pt x="0" y="0"/>
                </a:moveTo>
                <a:lnTo>
                  <a:pt x="2800466" y="0"/>
                </a:lnTo>
                <a:lnTo>
                  <a:pt x="2800466" y="2800465"/>
                </a:lnTo>
                <a:lnTo>
                  <a:pt x="0" y="280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39827" y="535301"/>
            <a:ext cx="12619473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 1"/>
              </a:rPr>
              <a:t>"Содействовать устойчивому развитию городов и населенных пунктов". Путем  правильного землепользования в городах и сельских районах будет обеспечено устойчивое развитие населенных пунктов.</a:t>
            </a:r>
          </a:p>
        </p:txBody>
      </p:sp>
      <p:sp>
        <p:nvSpPr>
          <p:cNvPr id="4" name="Freeform 4"/>
          <p:cNvSpPr/>
          <p:nvPr/>
        </p:nvSpPr>
        <p:spPr>
          <a:xfrm>
            <a:off x="13993913" y="3743267"/>
            <a:ext cx="2800465" cy="2800465"/>
          </a:xfrm>
          <a:custGeom>
            <a:avLst/>
            <a:gdLst/>
            <a:ahLst/>
            <a:cxnLst/>
            <a:rect l="l" t="t" r="r" b="b"/>
            <a:pathLst>
              <a:path w="2800465" h="2800465">
                <a:moveTo>
                  <a:pt x="0" y="0"/>
                </a:moveTo>
                <a:lnTo>
                  <a:pt x="2800466" y="0"/>
                </a:lnTo>
                <a:lnTo>
                  <a:pt x="2800466" y="2800466"/>
                </a:lnTo>
                <a:lnTo>
                  <a:pt x="0" y="280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1757" y="4433570"/>
            <a:ext cx="10793920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 1"/>
              </a:rPr>
              <a:t>Эффективное управление земельными ресурсами может помочь снизить выбросы парниковых газов и смягчить изменение климата.</a:t>
            </a:r>
          </a:p>
        </p:txBody>
      </p:sp>
      <p:sp>
        <p:nvSpPr>
          <p:cNvPr id="6" name="Freeform 6"/>
          <p:cNvSpPr/>
          <p:nvPr/>
        </p:nvSpPr>
        <p:spPr>
          <a:xfrm>
            <a:off x="2091388" y="6943394"/>
            <a:ext cx="2800465" cy="2800465"/>
          </a:xfrm>
          <a:custGeom>
            <a:avLst/>
            <a:gdLst/>
            <a:ahLst/>
            <a:cxnLst/>
            <a:rect l="l" t="t" r="r" b="b"/>
            <a:pathLst>
              <a:path w="2800465" h="2800465">
                <a:moveTo>
                  <a:pt x="0" y="0"/>
                </a:moveTo>
                <a:lnTo>
                  <a:pt x="2800466" y="0"/>
                </a:lnTo>
                <a:lnTo>
                  <a:pt x="2800466" y="2800465"/>
                </a:lnTo>
                <a:lnTo>
                  <a:pt x="0" y="2800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96536" y="7633696"/>
            <a:ext cx="11197843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Open Sans 1"/>
              </a:rPr>
              <a:t>Правильное землепользование способствует сохранению и восстановлению экосистем, а также борьбе с опустыниванием и деградацией почв.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1388" y="0"/>
            <a:ext cx="2800465" cy="2800465"/>
          </a:xfrm>
          <a:custGeom>
            <a:avLst/>
            <a:gdLst/>
            <a:ahLst/>
            <a:cxnLst/>
            <a:rect l="l" t="t" r="r" b="b"/>
            <a:pathLst>
              <a:path w="2800465" h="2800465">
                <a:moveTo>
                  <a:pt x="0" y="0"/>
                </a:moveTo>
                <a:lnTo>
                  <a:pt x="2800466" y="0"/>
                </a:lnTo>
                <a:lnTo>
                  <a:pt x="2800466" y="2800465"/>
                </a:lnTo>
                <a:lnTo>
                  <a:pt x="0" y="280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97666" y="690303"/>
            <a:ext cx="10396713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 1"/>
              </a:rPr>
              <a:t>Землепользование связано с планированием и строительством инфраструктуры, что может усилить экономический рост, облегчить доступ к рынкам и улучшить качество жизни населения.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1388" y="3686117"/>
            <a:ext cx="10781346" cy="27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 1"/>
              </a:rPr>
              <a:t>Эффективное планирование землепользования и управление земельными ресурсами могут предотвратить конфликты, связанные с земельными правами и использованием природных ресурсов.Земельное право и право землепользования могут способствовать укреплению институтов и правопорядка, что содействует цели поддержания мира и справедливости.</a:t>
            </a:r>
          </a:p>
        </p:txBody>
      </p:sp>
      <p:sp>
        <p:nvSpPr>
          <p:cNvPr id="5" name="Freeform 5"/>
          <p:cNvSpPr/>
          <p:nvPr/>
        </p:nvSpPr>
        <p:spPr>
          <a:xfrm>
            <a:off x="13993913" y="3743267"/>
            <a:ext cx="2800465" cy="2800465"/>
          </a:xfrm>
          <a:custGeom>
            <a:avLst/>
            <a:gdLst/>
            <a:ahLst/>
            <a:cxnLst/>
            <a:rect l="l" t="t" r="r" b="b"/>
            <a:pathLst>
              <a:path w="2800465" h="2800465">
                <a:moveTo>
                  <a:pt x="0" y="0"/>
                </a:moveTo>
                <a:lnTo>
                  <a:pt x="2800466" y="0"/>
                </a:lnTo>
                <a:lnTo>
                  <a:pt x="2800466" y="2800466"/>
                </a:lnTo>
                <a:lnTo>
                  <a:pt x="0" y="280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59653" y="7438390"/>
            <a:ext cx="10534725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 1"/>
              </a:rPr>
              <a:t>Эффективное землепользование в сельском и городском пространстве может способствовать созданию рабочих мест в сельском хозяйстве, строительстве, туризме и других секторах, что способствует достижению полной и продуктивной занятости.</a:t>
            </a:r>
          </a:p>
        </p:txBody>
      </p:sp>
      <p:sp>
        <p:nvSpPr>
          <p:cNvPr id="7" name="Freeform 7"/>
          <p:cNvSpPr/>
          <p:nvPr/>
        </p:nvSpPr>
        <p:spPr>
          <a:xfrm>
            <a:off x="2091388" y="6943394"/>
            <a:ext cx="2800465" cy="2800465"/>
          </a:xfrm>
          <a:custGeom>
            <a:avLst/>
            <a:gdLst/>
            <a:ahLst/>
            <a:cxnLst/>
            <a:rect l="l" t="t" r="r" b="b"/>
            <a:pathLst>
              <a:path w="2800465" h="2800465">
                <a:moveTo>
                  <a:pt x="0" y="0"/>
                </a:moveTo>
                <a:lnTo>
                  <a:pt x="2800466" y="0"/>
                </a:lnTo>
                <a:lnTo>
                  <a:pt x="2800466" y="2800465"/>
                </a:lnTo>
                <a:lnTo>
                  <a:pt x="0" y="2800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743" y="2348365"/>
            <a:ext cx="5331594" cy="57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ЗАКЛЮЧЕНИЕ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1743" y="3135505"/>
            <a:ext cx="9678996" cy="538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Право землепользования представляет собой важную составляющую современных отношений в области недвижимости и земельных ресурсов. Это право позволяет гражданам, организациям и государству эффективно управлять земельными ресурсами, обеспечивая их устойчивое использование и развитие. </a:t>
            </a:r>
          </a:p>
          <a:p>
            <a:pPr marL="582930" lvl="1" indent="-291465" algn="l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Законодательство в области землепользования регулирует вопросы собственности, аренды, земельных прав и обязанностей сторон. Важно учитывать интересы экологии, устойчивого развития и обеспечения жилищных и экономических потребностей общества.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203" y="153897"/>
            <a:ext cx="10624500" cy="97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СПИСОК ИСПОЛЬЗОВАННЫХ ИСТОЧНИКОВ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6203" y="1217558"/>
            <a:ext cx="15875192" cy="244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2700">
                <a:solidFill>
                  <a:srgbClr val="385724"/>
                </a:solidFill>
                <a:latin typeface="Arial Bold"/>
              </a:rPr>
              <a:t>Нормативные правовые акты:</a:t>
            </a:r>
          </a:p>
          <a:p>
            <a:pPr algn="l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1. Республика Казахстан. Конституция принята на республиканском референдуме 30 августа 1995 г. // Ведомости Парламента Республики Казахстан, 1996 г., N 4, ст. 217</a:t>
            </a:r>
          </a:p>
          <a:p>
            <a:pPr algn="l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2. Земельный Кодекс Республики Казахстан от 20 июня 2003 года № 442. ст. 28; 29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204" y="230400"/>
            <a:ext cx="10427084" cy="97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СПИСОК ИСПОЛЬЗОВАННЫХ ИСТОЧНИКОВ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368608"/>
            <a:ext cx="15569925" cy="353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9"/>
              </a:lnSpc>
            </a:pPr>
            <a:r>
              <a:rPr lang="en-US" sz="2605">
                <a:solidFill>
                  <a:srgbClr val="000000"/>
                </a:solidFill>
                <a:latin typeface="Arial Bold"/>
              </a:rPr>
              <a:t>Литература </a:t>
            </a:r>
          </a:p>
          <a:p>
            <a:pPr marL="562435" lvl="1" indent="-281217">
              <a:lnSpc>
                <a:spcPts val="4689"/>
              </a:lnSpc>
              <a:buFont typeface="Arial"/>
              <a:buChar char="•"/>
            </a:pPr>
            <a:r>
              <a:rPr lang="en-US" sz="2605">
                <a:solidFill>
                  <a:srgbClr val="000000"/>
                </a:solidFill>
                <a:latin typeface="Arial Bold"/>
              </a:rPr>
              <a:t>Земельный кодекс Республики Казахстан от 20 июня 2003 года // Доступно как электронный ресурс на сайте ИПС «Әділет» по адресу: http://adilet.zan.kz/rus/docs/K030000442;</a:t>
            </a:r>
          </a:p>
          <a:p>
            <a:pPr marL="562435" lvl="1" indent="-281217">
              <a:lnSpc>
                <a:spcPts val="4689"/>
              </a:lnSpc>
              <a:buFont typeface="Arial"/>
              <a:buChar char="•"/>
            </a:pPr>
            <a:r>
              <a:rPr lang="en-US" sz="2605">
                <a:solidFill>
                  <a:srgbClr val="000000"/>
                </a:solidFill>
                <a:latin typeface="Arial Bold"/>
              </a:rPr>
              <a:t>Архипов И. Г. Земельное право Республики Казахстан. - Алматы, 1997. - С.24</a:t>
            </a:r>
          </a:p>
          <a:p>
            <a:pPr marL="562435" lvl="1" indent="-281217" algn="l">
              <a:lnSpc>
                <a:spcPts val="4689"/>
              </a:lnSpc>
              <a:buFont typeface="Arial"/>
              <a:buChar char="•"/>
            </a:pPr>
            <a:r>
              <a:rPr lang="en-US" sz="2605">
                <a:solidFill>
                  <a:srgbClr val="000000"/>
                </a:solidFill>
                <a:latin typeface="Arial Bold"/>
              </a:rPr>
              <a:t> Хаджиев А.Х Земельное право РК, Алматы, Юрист, 2002 г., 376 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0545" y="2399871"/>
            <a:ext cx="8961120" cy="57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ПЛАН ЛЕКЦИИ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0545" y="3083874"/>
            <a:ext cx="9304610" cy="578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Основные вопросы.</a:t>
            </a: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Понятие права землепользования.</a:t>
            </a: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Виды права землепользования. Отличие права землепользования от правасобственности на земельный участок.</a:t>
            </a: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Субъекты права землепользования, их классификация. Объекты праваземлепользования.</a:t>
            </a: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</a:rPr>
              <a:t>Основные права и обязанности постоянных и временных землепользователей.Сервитуты.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26788" y="3101550"/>
            <a:ext cx="8961120" cy="57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ЦЕЛЬ ЛЕКЦИИ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26788" y="3883192"/>
            <a:ext cx="8961120" cy="14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Раскрыть основную цель, понятие и правовую основу права землепольщования.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48951" y="5940253"/>
            <a:ext cx="5910349" cy="3504789"/>
          </a:xfrm>
          <a:custGeom>
            <a:avLst/>
            <a:gdLst/>
            <a:ahLst/>
            <a:cxnLst/>
            <a:rect l="l" t="t" r="r" b="b"/>
            <a:pathLst>
              <a:path w="5910349" h="3504789">
                <a:moveTo>
                  <a:pt x="0" y="0"/>
                </a:moveTo>
                <a:lnTo>
                  <a:pt x="5910349" y="0"/>
                </a:lnTo>
                <a:lnTo>
                  <a:pt x="5910349" y="3504790"/>
                </a:lnTo>
                <a:lnTo>
                  <a:pt x="0" y="350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15535" y="5635248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2829" y="5330242"/>
            <a:ext cx="4470231" cy="4114800"/>
          </a:xfrm>
          <a:custGeom>
            <a:avLst/>
            <a:gdLst/>
            <a:ahLst/>
            <a:cxnLst/>
            <a:rect l="l" t="t" r="r" b="b"/>
            <a:pathLst>
              <a:path w="4470231" h="4114800">
                <a:moveTo>
                  <a:pt x="0" y="0"/>
                </a:moveTo>
                <a:lnTo>
                  <a:pt x="4470231" y="0"/>
                </a:lnTo>
                <a:lnTo>
                  <a:pt x="4470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6270" y="1442114"/>
            <a:ext cx="16995458" cy="14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2700">
                <a:solidFill>
                  <a:srgbClr val="000000"/>
                </a:solidFill>
                <a:latin typeface="Arial"/>
              </a:rPr>
              <a:t>Право землепользования – это юридический обеспеченная возможность субъекта землепользователя извлекать полезные свойства земли или получать выгоды всоответствии с ее целевым назначением.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8705" y="179334"/>
            <a:ext cx="14664430" cy="89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000">
                <a:solidFill>
                  <a:srgbClr val="385724"/>
                </a:solidFill>
                <a:latin typeface="Arial Bold"/>
              </a:rPr>
              <a:t> регистр выбросов и переноса загрязнителей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5693" y="9416467"/>
            <a:ext cx="1393612" cy="26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A6A6A6"/>
                </a:solidFill>
                <a:latin typeface="Arial"/>
              </a:rPr>
              <a:t>pngwng.com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535" y="935723"/>
            <a:ext cx="16870930" cy="73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4909">
                <a:solidFill>
                  <a:srgbClr val="2B2B2B"/>
                </a:solidFill>
                <a:latin typeface="Montserrat"/>
              </a:rPr>
              <a:t>Субъекты права землепользования( ст 30 ст ЗК РК):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431256"/>
            <a:ext cx="271543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Постоянные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91301" y="7230804"/>
            <a:ext cx="271543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 временные (от 5 до 49 лет)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47355" y="3431256"/>
            <a:ext cx="333825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Первичные и вторичные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93829" y="6088158"/>
            <a:ext cx="408563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физические и юридические лица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1532" y="5076825"/>
            <a:ext cx="446191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Государственные и негосударственные органы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53400" y="7530842"/>
            <a:ext cx="407329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Open Sans 1"/>
              </a:rPr>
              <a:t>национальный и иностранный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3218112" y="1667801"/>
            <a:ext cx="5925888" cy="18301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9144000" y="1667801"/>
            <a:ext cx="2868400" cy="562967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9144000" y="1667801"/>
            <a:ext cx="4655767" cy="18301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flipH="1">
            <a:off x="4385658" y="1667801"/>
            <a:ext cx="4758342" cy="347569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H="1">
            <a:off x="7266384" y="1667801"/>
            <a:ext cx="1877616" cy="59297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>
            <a:off x="9144000" y="1667801"/>
            <a:ext cx="5686841" cy="448703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81039" y="2311859"/>
            <a:ext cx="4269572" cy="4114800"/>
          </a:xfrm>
          <a:custGeom>
            <a:avLst/>
            <a:gdLst/>
            <a:ahLst/>
            <a:cxnLst/>
            <a:rect l="l" t="t" r="r" b="b"/>
            <a:pathLst>
              <a:path w="4269572" h="4114800">
                <a:moveTo>
                  <a:pt x="0" y="0"/>
                </a:moveTo>
                <a:lnTo>
                  <a:pt x="4269572" y="0"/>
                </a:lnTo>
                <a:lnTo>
                  <a:pt x="42695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7842" y="5687638"/>
            <a:ext cx="4192007" cy="4139607"/>
          </a:xfrm>
          <a:custGeom>
            <a:avLst/>
            <a:gdLst/>
            <a:ahLst/>
            <a:cxnLst/>
            <a:rect l="l" t="t" r="r" b="b"/>
            <a:pathLst>
              <a:path w="4192007" h="4139607">
                <a:moveTo>
                  <a:pt x="0" y="0"/>
                </a:moveTo>
                <a:lnTo>
                  <a:pt x="4192007" y="0"/>
                </a:lnTo>
                <a:lnTo>
                  <a:pt x="4192007" y="4139608"/>
                </a:lnTo>
                <a:lnTo>
                  <a:pt x="0" y="4139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234045" y="592143"/>
            <a:ext cx="174933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1 Bold"/>
              </a:rPr>
              <a:t>Право постоянного землепользования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178" y="1894315"/>
            <a:ext cx="9958429" cy="302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2"/>
              </a:lnSpc>
            </a:pPr>
            <a:r>
              <a:rPr lang="en-US" sz="2465">
                <a:solidFill>
                  <a:srgbClr val="000000"/>
                </a:solidFill>
                <a:latin typeface="Open Sans 1"/>
              </a:rPr>
              <a:t>На постоянное землепользование предоставляется земельные участки</a:t>
            </a:r>
          </a:p>
          <a:p>
            <a:pPr>
              <a:lnSpc>
                <a:spcPts val="3452"/>
              </a:lnSpc>
            </a:pPr>
            <a:r>
              <a:rPr lang="en-US" sz="2465">
                <a:solidFill>
                  <a:srgbClr val="000000"/>
                </a:solidFill>
                <a:latin typeface="Open Sans 1"/>
              </a:rPr>
              <a:t> государственным землепользователям:</a:t>
            </a:r>
          </a:p>
          <a:p>
            <a:pPr>
              <a:lnSpc>
                <a:spcPts val="3452"/>
              </a:lnSpc>
            </a:pPr>
            <a:r>
              <a:rPr lang="en-US" sz="2465">
                <a:solidFill>
                  <a:srgbClr val="000000"/>
                </a:solidFill>
                <a:latin typeface="Open Sans 1"/>
              </a:rPr>
              <a:t>1) юридическим лицам, владеющим зданиями (строениями, сооружениями),</a:t>
            </a:r>
          </a:p>
          <a:p>
            <a:pPr>
              <a:lnSpc>
                <a:spcPts val="3452"/>
              </a:lnSpc>
            </a:pPr>
            <a:r>
              <a:rPr lang="en-US" sz="2465">
                <a:solidFill>
                  <a:srgbClr val="000000"/>
                </a:solidFill>
                <a:latin typeface="Open Sans 1"/>
              </a:rPr>
              <a:t>помещениями в объектах кондоминиума на праве хозяйственного ведения или праве оперативного управления.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41067" y="7211655"/>
            <a:ext cx="8646933" cy="193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</a:pPr>
            <a:r>
              <a:rPr lang="en-US" sz="2778">
                <a:solidFill>
                  <a:srgbClr val="000000"/>
                </a:solidFill>
                <a:latin typeface="Open Sans 1"/>
              </a:rPr>
              <a:t>2) юридическим лицам, осуществляющим сельскохозяйственное и лесохозяйственное производство, а также для научно-исследовательских, опытных и учебных целей;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06105" y="5784404"/>
            <a:ext cx="4144945" cy="4114800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02737" y="2311859"/>
            <a:ext cx="5025710" cy="4114800"/>
          </a:xfrm>
          <a:custGeom>
            <a:avLst/>
            <a:gdLst/>
            <a:ahLst/>
            <a:cxnLst/>
            <a:rect l="l" t="t" r="r" b="b"/>
            <a:pathLst>
              <a:path w="5025710" h="4114800">
                <a:moveTo>
                  <a:pt x="0" y="0"/>
                </a:moveTo>
                <a:lnTo>
                  <a:pt x="5025710" y="0"/>
                </a:lnTo>
                <a:lnTo>
                  <a:pt x="5025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234045" y="592143"/>
            <a:ext cx="174933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1 Bold"/>
              </a:rPr>
              <a:t>Право постоянного землепользования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1368" y="2753573"/>
            <a:ext cx="9958429" cy="1716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2"/>
              </a:lnSpc>
            </a:pPr>
            <a:r>
              <a:rPr lang="en-US" sz="2465">
                <a:solidFill>
                  <a:srgbClr val="000000"/>
                </a:solidFill>
                <a:latin typeface="Open Sans 1"/>
              </a:rPr>
              <a:t>3) юридическим лицам, осуществляющим землепользование на землях особо охраняемых природных территорий;</a:t>
            </a:r>
          </a:p>
          <a:p>
            <a:pPr>
              <a:lnSpc>
                <a:spcPts val="3452"/>
              </a:lnSpc>
            </a:pPr>
            <a:r>
              <a:rPr lang="en-US" sz="2465">
                <a:solidFill>
                  <a:srgbClr val="000000"/>
                </a:solidFill>
                <a:latin typeface="Open Sans 1"/>
              </a:rPr>
              <a:t>4) в иных случаях, предусмотренных законодательными актами Республики Казахстан.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41067" y="7211655"/>
            <a:ext cx="8646933" cy="144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</a:pPr>
            <a:r>
              <a:rPr lang="en-US" sz="2778">
                <a:solidFill>
                  <a:srgbClr val="000000"/>
                </a:solidFill>
                <a:latin typeface="Open Sans 1"/>
              </a:rPr>
              <a:t>Право постоянного землепользования не может принадлежать иностранным землепользователям.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17180"/>
            <a:ext cx="11325364" cy="758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1943" lvl="1" indent="-465972">
              <a:lnSpc>
                <a:spcPts val="6043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Sans 1"/>
              </a:rPr>
              <a:t>Земельный участок может быть предоставлен гражданам и юридическим лицам на праве временного возмездного землепользования (аренды) или на праве временного безвозмездного землепользования.</a:t>
            </a:r>
          </a:p>
          <a:p>
            <a:pPr marL="931943" lvl="1" indent="-465972">
              <a:lnSpc>
                <a:spcPts val="6043"/>
              </a:lnSpc>
              <a:buFont typeface="Arial"/>
              <a:buChar char="•"/>
            </a:pPr>
            <a:r>
              <a:rPr lang="en-US" sz="4316">
                <a:solidFill>
                  <a:srgbClr val="000000"/>
                </a:solidFill>
                <a:latin typeface="Open Sans 1"/>
              </a:rPr>
              <a:t>Право временного безвозмездного землепользования предоставляется на срок до 5 лет</a:t>
            </a:r>
          </a:p>
        </p:txBody>
      </p:sp>
      <p:sp>
        <p:nvSpPr>
          <p:cNvPr id="3" name="Freeform 3"/>
          <p:cNvSpPr/>
          <p:nvPr/>
        </p:nvSpPr>
        <p:spPr>
          <a:xfrm>
            <a:off x="12354064" y="3086100"/>
            <a:ext cx="4685590" cy="4114800"/>
          </a:xfrm>
          <a:custGeom>
            <a:avLst/>
            <a:gdLst/>
            <a:ahLst/>
            <a:cxnLst/>
            <a:rect l="l" t="t" r="r" b="b"/>
            <a:pathLst>
              <a:path w="4685590" h="4114800">
                <a:moveTo>
                  <a:pt x="0" y="0"/>
                </a:moveTo>
                <a:lnTo>
                  <a:pt x="4685590" y="0"/>
                </a:lnTo>
                <a:lnTo>
                  <a:pt x="4685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90713" y="537527"/>
            <a:ext cx="133065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1 Bold"/>
              </a:rPr>
              <a:t>Право временного землепользования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Произвольный</PresentationFormat>
  <Paragraphs>106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Open Sans 2 Bold</vt:lpstr>
      <vt:lpstr>Arial Bold</vt:lpstr>
      <vt:lpstr>Calibri</vt:lpstr>
      <vt:lpstr>Carlito</vt:lpstr>
      <vt:lpstr>Open Sans 1</vt:lpstr>
      <vt:lpstr>Arial</vt:lpstr>
      <vt:lpstr>Open Sans Extra Bold</vt:lpstr>
      <vt:lpstr>Montserrat</vt:lpstr>
      <vt:lpstr>Open Sans 1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картографического изображения объектов и явлений на тематических картах, копия</dc:title>
  <dc:creator>rose</dc:creator>
  <cp:lastModifiedBy>Roza Yerezhepkyzy</cp:lastModifiedBy>
  <cp:revision>2</cp:revision>
  <dcterms:created xsi:type="dcterms:W3CDTF">2006-08-16T00:00:00Z</dcterms:created>
  <dcterms:modified xsi:type="dcterms:W3CDTF">2024-04-21T08:18:53Z</dcterms:modified>
  <dc:identifier>DAFyAACMslk</dc:identifier>
</cp:coreProperties>
</file>